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4" r:id="rId5"/>
    <p:sldId id="260" r:id="rId6"/>
    <p:sldId id="286" r:id="rId7"/>
    <p:sldId id="259" r:id="rId8"/>
    <p:sldId id="261" r:id="rId9"/>
    <p:sldId id="262" r:id="rId10"/>
    <p:sldId id="263" r:id="rId11"/>
    <p:sldId id="265" r:id="rId12"/>
    <p:sldId id="285" r:id="rId13"/>
    <p:sldId id="264" r:id="rId14"/>
    <p:sldId id="266" r:id="rId15"/>
    <p:sldId id="267" r:id="rId16"/>
    <p:sldId id="268" r:id="rId17"/>
    <p:sldId id="269" r:id="rId18"/>
    <p:sldId id="271" r:id="rId19"/>
    <p:sldId id="275" r:id="rId20"/>
    <p:sldId id="272" r:id="rId21"/>
    <p:sldId id="276" r:id="rId22"/>
    <p:sldId id="273" r:id="rId23"/>
    <p:sldId id="274" r:id="rId24"/>
    <p:sldId id="287" r:id="rId25"/>
    <p:sldId id="288" r:id="rId26"/>
    <p:sldId id="270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6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4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2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6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1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0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8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5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7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38AF4-AB23-40CE-A9D6-6675220E0453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18194-3CBC-45FD-A35E-789C62B8B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9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832" y="249152"/>
            <a:ext cx="10437341" cy="2683518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>Chapter 1 and 2</a:t>
            </a:r>
            <a:br>
              <a:rPr lang="en-US" altLang="en-US" b="1" dirty="0" smtClean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sz="4900" dirty="0" smtClean="0">
                <a:latin typeface="Arial" panose="020B0604020202020204" pitchFamily="34" charset="0"/>
                <a:cs typeface="Arial" panose="020B0604020202020204" pitchFamily="34" charset="0"/>
              </a:rPr>
              <a:t>Atoms, Periodic table and Radioactivity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43" y="2539356"/>
            <a:ext cx="9144000" cy="3861443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500" dirty="0" smtClean="0"/>
              <a:t>Atoms </a:t>
            </a:r>
            <a:r>
              <a:rPr lang="en-US" sz="3500" dirty="0"/>
              <a:t>and the Periodic </a:t>
            </a:r>
            <a:r>
              <a:rPr lang="en-US" sz="3500" dirty="0" smtClean="0"/>
              <a:t>Table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500" dirty="0" smtClean="0"/>
              <a:t>Models of the Atom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500" dirty="0" smtClean="0">
                <a:solidFill>
                  <a:prstClr val="black"/>
                </a:solidFill>
              </a:rPr>
              <a:t>Atomic </a:t>
            </a:r>
            <a:r>
              <a:rPr lang="en-US" sz="3500" dirty="0">
                <a:solidFill>
                  <a:prstClr val="black"/>
                </a:solidFill>
              </a:rPr>
              <a:t>Notation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500" dirty="0" smtClean="0"/>
              <a:t>Radioactivity and Radioisotopes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500" dirty="0" smtClean="0"/>
              <a:t>Nuclear Equations and Radioactive Decay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500" dirty="0" smtClean="0"/>
              <a:t>Radiation Units and Half-Lives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en-US" sz="3500" dirty="0" smtClean="0"/>
              <a:t>Medical Applications for Radioisotopes</a:t>
            </a:r>
          </a:p>
          <a:p>
            <a:endParaRPr lang="en-US" sz="4000" b="1" dirty="0" smtClean="0"/>
          </a:p>
          <a:p>
            <a:endParaRPr lang="en-US" sz="4000" b="1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169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Structure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0578" y="1018317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FG04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583" y="1137164"/>
            <a:ext cx="8572351" cy="516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24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65" y="12429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Atomic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308" y="1202724"/>
            <a:ext cx="10546492" cy="4974239"/>
          </a:xfrm>
        </p:spPr>
        <p:txBody>
          <a:bodyPr/>
          <a:lstStyle/>
          <a:p>
            <a:r>
              <a:rPr lang="en-US" dirty="0">
                <a:solidFill>
                  <a:srgbClr val="000099"/>
                </a:solidFill>
              </a:rPr>
              <a:t>Atomic Number =  Z  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	=  number of protons in an atom.</a:t>
            </a:r>
            <a:br>
              <a:rPr lang="en-US" dirty="0">
                <a:solidFill>
                  <a:srgbClr val="000099"/>
                </a:solidFill>
              </a:rPr>
            </a:br>
            <a:r>
              <a:rPr lang="en-US" dirty="0">
                <a:solidFill>
                  <a:srgbClr val="000099"/>
                </a:solidFill>
              </a:rPr>
              <a:t> 	=  number of electrons in a neutral atom.        Mass Number = number protons + number 	neutrons in an atom </a:t>
            </a:r>
            <a:endParaRPr lang="en-US" dirty="0"/>
          </a:p>
        </p:txBody>
      </p:sp>
      <p:pic>
        <p:nvPicPr>
          <p:cNvPr id="4" name="Picture 3" descr="FG04_15-01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76454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801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477092"/>
              </p:ext>
            </p:extLst>
          </p:nvPr>
        </p:nvGraphicFramePr>
        <p:xfrm>
          <a:off x="642552" y="1598142"/>
          <a:ext cx="10626810" cy="429465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50440"/>
                <a:gridCol w="1330456"/>
                <a:gridCol w="1532552"/>
                <a:gridCol w="1355718"/>
                <a:gridCol w="1591495"/>
                <a:gridCol w="1658860"/>
                <a:gridCol w="1507289"/>
              </a:tblGrid>
              <a:tr h="11368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Element Name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Isotope Symbol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Atomic Number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Mass Number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Protons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 of Electrons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Neutrons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131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43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G02_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804982" y="1507524"/>
            <a:ext cx="7618413" cy="508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Isotopes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24"/>
            <a:ext cx="10515600" cy="5247503"/>
          </a:xfrm>
        </p:spPr>
        <p:txBody>
          <a:bodyPr/>
          <a:lstStyle/>
          <a:p>
            <a:r>
              <a:rPr lang="en-US" dirty="0" smtClean="0"/>
              <a:t>Atoms which differ only in the number of neutrons present in the nucleus.</a:t>
            </a:r>
          </a:p>
          <a:p>
            <a:endParaRPr lang="en-US" dirty="0"/>
          </a:p>
        </p:txBody>
      </p:sp>
      <p:graphicFrame>
        <p:nvGraphicFramePr>
          <p:cNvPr id="4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499970"/>
              </p:ext>
            </p:extLst>
          </p:nvPr>
        </p:nvGraphicFramePr>
        <p:xfrm>
          <a:off x="2080054" y="5732463"/>
          <a:ext cx="7467600" cy="889000"/>
        </p:xfrm>
        <a:graphic>
          <a:graphicData uri="http://schemas.openxmlformats.org/drawingml/2006/table">
            <a:tbl>
              <a:tblPr/>
              <a:tblGrid>
                <a:gridCol w="2362200"/>
                <a:gridCol w="2667000"/>
                <a:gridCol w="2438400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4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18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Atomic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 average relative mass of the isotopes of an element compared to the atomic mass of carbon-12 (exactly 12 </a:t>
            </a:r>
            <a:r>
              <a:rPr lang="en-US" sz="3200" dirty="0" err="1" smtClean="0"/>
              <a:t>amu</a:t>
            </a:r>
            <a:r>
              <a:rPr lang="en-US" sz="3200" dirty="0" smtClean="0"/>
              <a:t>)</a:t>
            </a:r>
          </a:p>
          <a:p>
            <a:endParaRPr lang="en-US" sz="3200" dirty="0" smtClean="0"/>
          </a:p>
          <a:p>
            <a:r>
              <a:rPr lang="en-US" sz="3200" dirty="0" smtClean="0"/>
              <a:t>Atomic mass unit (</a:t>
            </a:r>
            <a:r>
              <a:rPr lang="en-US" sz="3200" dirty="0" err="1" smtClean="0"/>
              <a:t>amu</a:t>
            </a:r>
            <a:r>
              <a:rPr lang="en-US" sz="3200" dirty="0" smtClean="0"/>
              <a:t>) </a:t>
            </a:r>
          </a:p>
          <a:p>
            <a:pPr lvl="1"/>
            <a:r>
              <a:rPr lang="en-US" sz="3200" dirty="0" smtClean="0"/>
              <a:t>1/12 the mass of a carbon-12 atom </a:t>
            </a:r>
          </a:p>
          <a:p>
            <a:pPr lvl="1"/>
            <a:r>
              <a:rPr lang="en-US" sz="3200" dirty="0" smtClean="0"/>
              <a:t>1.6606 x 10</a:t>
            </a:r>
            <a:r>
              <a:rPr lang="en-US" sz="3200" baseline="30000" dirty="0" smtClean="0"/>
              <a:t>-24</a:t>
            </a:r>
            <a:r>
              <a:rPr lang="en-US" sz="3200" dirty="0" smtClean="0"/>
              <a:t> 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655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Calculating the Average Atomic Mass</a:t>
            </a:r>
            <a:br>
              <a:rPr lang="en-US" dirty="0" smtClean="0">
                <a:solidFill>
                  <a:srgbClr val="000099"/>
                </a:solidFill>
              </a:rPr>
            </a:br>
            <a:r>
              <a:rPr lang="en-US" dirty="0" smtClean="0">
                <a:solidFill>
                  <a:srgbClr val="000099"/>
                </a:solidFill>
              </a:rPr>
              <a:t>From the Isotopes of Neon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92387"/>
              </p:ext>
            </p:extLst>
          </p:nvPr>
        </p:nvGraphicFramePr>
        <p:xfrm>
          <a:off x="2224216" y="1825624"/>
          <a:ext cx="6986026" cy="4880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Document" r:id="rId3" imgW="7817400" imgH="5460840" progId="Word.Document.8">
                  <p:embed/>
                </p:oleObj>
              </mc:Choice>
              <mc:Fallback>
                <p:oleObj name="Document" r:id="rId3" imgW="7817400" imgH="54608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4216" y="1825624"/>
                        <a:ext cx="6986026" cy="488057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49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Radioactive –</a:t>
            </a:r>
            <a:r>
              <a:rPr lang="en-US" altLang="en-US" dirty="0"/>
              <a:t>Spontaneously emitted radiation from the nucleus of an element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radioactive isotopes </a:t>
            </a:r>
            <a:r>
              <a:rPr lang="en-US" dirty="0" smtClean="0"/>
              <a:t>or radioisotopes- </a:t>
            </a:r>
            <a:r>
              <a:rPr lang="en-US" dirty="0"/>
              <a:t>Isotopes that undergo this </a:t>
            </a:r>
            <a:r>
              <a:rPr lang="en-US" dirty="0" smtClean="0"/>
              <a:t>decay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altLang="en-US" b="1" i="1" dirty="0"/>
              <a:t>radioactive </a:t>
            </a:r>
            <a:r>
              <a:rPr lang="en-US" altLang="en-US" b="1" i="1" dirty="0" smtClean="0"/>
              <a:t>decay</a:t>
            </a:r>
            <a:r>
              <a:rPr lang="en-US" altLang="en-US" dirty="0" smtClean="0"/>
              <a:t>: </a:t>
            </a:r>
            <a:r>
              <a:rPr lang="en-US" altLang="en-US" dirty="0"/>
              <a:t>Isotopes that are not stable become stable by spontaneously emitting radiation from their nuclei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15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Types of Radiation</a:t>
            </a:r>
            <a:br>
              <a:rPr lang="en-US" altLang="en-US" b="1" dirty="0" smtClean="0"/>
            </a:br>
            <a:endParaRPr lang="en-US" dirty="0"/>
          </a:p>
        </p:txBody>
      </p:sp>
      <p:pic>
        <p:nvPicPr>
          <p:cNvPr id="4" name="Picture 5" descr="02_06_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"/>
          <a:stretch>
            <a:fillRect/>
          </a:stretch>
        </p:blipFill>
        <p:spPr bwMode="auto">
          <a:xfrm>
            <a:off x="1828800" y="2316030"/>
            <a:ext cx="8534400" cy="33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993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Alpha Emission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273690"/>
            <a:ext cx="10515600" cy="4351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 smtClean="0"/>
              <a:t>                                                          alpha particle</a:t>
            </a:r>
          </a:p>
        </p:txBody>
      </p:sp>
      <p:pic>
        <p:nvPicPr>
          <p:cNvPr id="6" name="Picture 6" descr="FG17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560" y="2038865"/>
            <a:ext cx="80398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10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3827" y="2018271"/>
            <a:ext cx="101654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Pu-239 (plutonium 239) loses an alpha particle (He nucleus).  Write the nuclear reaction</a:t>
            </a:r>
          </a:p>
          <a:p>
            <a:pPr marL="514350" indent="-514350">
              <a:buAutoNum type="arabicPeriod"/>
            </a:pPr>
            <a:endParaRPr lang="en-US" sz="3200" dirty="0"/>
          </a:p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 smtClean="0"/>
          </a:p>
        </p:txBody>
      </p:sp>
      <p:pic>
        <p:nvPicPr>
          <p:cNvPr id="5" name="Picture 7" descr="pg54_eq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6" y="4491617"/>
            <a:ext cx="49561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91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90" y="296562"/>
            <a:ext cx="10562967" cy="100501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Atoms and the Periodic Table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005016"/>
            <a:ext cx="10515600" cy="5171947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A table that arranges the elements in order of atomic number with elements with similar properties in the same column</a:t>
            </a:r>
          </a:p>
          <a:p>
            <a:r>
              <a:rPr lang="en-US" altLang="en-US" sz="3200" b="1" dirty="0" smtClean="0">
                <a:solidFill>
                  <a:schemeClr val="tx1"/>
                </a:solidFill>
              </a:rPr>
              <a:t>Periods</a:t>
            </a:r>
            <a:r>
              <a:rPr lang="en-US" altLang="en-US" sz="3200" dirty="0" smtClean="0"/>
              <a:t>: </a:t>
            </a:r>
            <a:r>
              <a:rPr lang="en-US" altLang="en-US" sz="3200" dirty="0" smtClean="0">
                <a:solidFill>
                  <a:schemeClr val="tx1"/>
                </a:solidFill>
              </a:rPr>
              <a:t>Horizontal rows in the periodic table</a:t>
            </a:r>
          </a:p>
          <a:p>
            <a:r>
              <a:rPr lang="en-US" altLang="en-US" sz="3200" b="1" dirty="0" smtClean="0">
                <a:solidFill>
                  <a:schemeClr val="tx1"/>
                </a:solidFill>
              </a:rPr>
              <a:t>Groups (or Chemical Families)</a:t>
            </a:r>
            <a:r>
              <a:rPr lang="en-US" altLang="en-US" sz="3200" dirty="0" smtClean="0"/>
              <a:t>: </a:t>
            </a:r>
            <a:r>
              <a:rPr lang="en-US" altLang="en-US" sz="3200" dirty="0" smtClean="0">
                <a:solidFill>
                  <a:schemeClr val="tx1"/>
                </a:solidFill>
              </a:rPr>
              <a:t>Vertical columns in the periodic table</a:t>
            </a:r>
          </a:p>
          <a:p>
            <a:r>
              <a:rPr lang="en-US" sz="3200" b="1" dirty="0" smtClean="0"/>
              <a:t>The </a:t>
            </a:r>
            <a:r>
              <a:rPr lang="en-US" sz="3200" b="1" dirty="0"/>
              <a:t>elements in the periodic table are divided into three groups—metals, nonmetals, and metalloids.</a:t>
            </a:r>
            <a:endParaRPr lang="en-US" alt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/>
              <a:t>Learn the names and symbols of the1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36 elements + </a:t>
            </a:r>
            <a:r>
              <a:rPr lang="en-US" sz="3200" dirty="0" err="1" smtClean="0"/>
              <a:t>Rb</a:t>
            </a:r>
            <a:r>
              <a:rPr lang="en-US" sz="3200" dirty="0" smtClean="0"/>
              <a:t>, </a:t>
            </a:r>
            <a:r>
              <a:rPr lang="en-US" sz="3200" dirty="0" err="1" smtClean="0"/>
              <a:t>Sr</a:t>
            </a:r>
            <a:r>
              <a:rPr lang="en-US" sz="3200" dirty="0" smtClean="0"/>
              <a:t>, Cs, Ba, Ra, </a:t>
            </a:r>
            <a:r>
              <a:rPr lang="en-US" sz="3200" dirty="0" err="1" smtClean="0"/>
              <a:t>Zr</a:t>
            </a:r>
            <a:r>
              <a:rPr lang="en-US" sz="3200" dirty="0" smtClean="0"/>
              <a:t>, Ag, Cd, Sn, Sb, </a:t>
            </a:r>
            <a:r>
              <a:rPr lang="en-US" sz="3200" dirty="0" err="1" smtClean="0"/>
              <a:t>Te</a:t>
            </a:r>
            <a:r>
              <a:rPr lang="en-US" sz="3200" dirty="0" smtClean="0"/>
              <a:t>, I, </a:t>
            </a:r>
            <a:r>
              <a:rPr lang="en-US" sz="3200" dirty="0" err="1" smtClean="0"/>
              <a:t>Xe</a:t>
            </a:r>
            <a:r>
              <a:rPr lang="en-US" sz="3200" dirty="0" smtClean="0"/>
              <a:t>, Pt, Au, Hg, </a:t>
            </a:r>
            <a:r>
              <a:rPr lang="en-US" sz="3200" dirty="0" err="1" smtClean="0"/>
              <a:t>Pb</a:t>
            </a:r>
            <a:r>
              <a:rPr lang="en-US" sz="3200" dirty="0" smtClean="0"/>
              <a:t>, Bi, Rn, 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17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Beta emission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FG17_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520" y="1345763"/>
            <a:ext cx="5283804" cy="445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3600"/>
              </p:ext>
            </p:extLst>
          </p:nvPr>
        </p:nvGraphicFramePr>
        <p:xfrm>
          <a:off x="6757532" y="2850292"/>
          <a:ext cx="4899010" cy="153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748975" imgH="241195" progId="Equation.3">
                  <p:embed/>
                </p:oleObj>
              </mc:Choice>
              <mc:Fallback>
                <p:oleObj name="Equation" r:id="rId4" imgW="748975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532" y="2850292"/>
                        <a:ext cx="4899010" cy="153944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1003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4" name="Picture 4" descr="pg54_eq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718" y="4316625"/>
            <a:ext cx="4917629" cy="83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463113" y="1914200"/>
                <a:ext cx="8550876" cy="1124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Write a balanced nuclear equation for the decay of cesium-137 (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sub>
                      <m: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137</m:t>
                        </m:r>
                      </m:sup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𝐶𝑠</m:t>
                        </m:r>
                      </m:e>
                    </m:sPre>
                  </m:oMath>
                </a14:m>
                <a:r>
                  <a:rPr lang="en-US" sz="3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by beta emission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113" y="1914200"/>
                <a:ext cx="8550876" cy="1124347"/>
              </a:xfrm>
              <a:prstGeom prst="rect">
                <a:avLst/>
              </a:prstGeom>
              <a:blipFill rotWithShape="0">
                <a:blip r:embed="rId3"/>
                <a:stretch>
                  <a:fillRect l="-1782" t="-7065" b="-17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115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positron emission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4" descr="FG17_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0555" y="1027906"/>
            <a:ext cx="5210889" cy="407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67265" y="5443387"/>
            <a:ext cx="10560908" cy="1034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dirty="0" smtClean="0"/>
              <a:t>positron emission: </a:t>
            </a:r>
            <a:r>
              <a:rPr lang="en-US" sz="3600" dirty="0" smtClean="0"/>
              <a:t>A proton kicks out positive charge (a positron, </a:t>
            </a:r>
            <a:r>
              <a:rPr lang="en-US" sz="3600" dirty="0" smtClean="0">
                <a:latin typeface="Symbol" pitchFamily="18" charset="2"/>
              </a:rPr>
              <a:t>b</a:t>
            </a:r>
            <a:r>
              <a:rPr lang="en-US" sz="3600" dirty="0" smtClean="0"/>
              <a:t>+) to become a neutron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08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90" y="766955"/>
            <a:ext cx="10515600" cy="4351338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/>
              <a:t>electron capture (EC)</a:t>
            </a:r>
          </a:p>
          <a:p>
            <a:pPr algn="ctr">
              <a:lnSpc>
                <a:spcPct val="80000"/>
              </a:lnSpc>
              <a:buNone/>
            </a:pPr>
            <a:endParaRPr lang="en-US" sz="3200" dirty="0" smtClean="0"/>
          </a:p>
          <a:p>
            <a:pPr algn="ctr">
              <a:lnSpc>
                <a:spcPct val="80000"/>
              </a:lnSpc>
            </a:pPr>
            <a:endParaRPr lang="en-US" sz="3200" dirty="0" smtClean="0"/>
          </a:p>
          <a:p>
            <a:pPr algn="ctr">
              <a:lnSpc>
                <a:spcPct val="80000"/>
              </a:lnSpc>
            </a:pPr>
            <a:endParaRPr lang="en-US" sz="3200" dirty="0" smtClean="0"/>
          </a:p>
          <a:p>
            <a:pPr algn="ctr">
              <a:lnSpc>
                <a:spcPct val="80000"/>
              </a:lnSpc>
            </a:pPr>
            <a:r>
              <a:rPr lang="en-US" sz="3200" dirty="0" smtClean="0"/>
              <a:t>gamma emission </a:t>
            </a:r>
          </a:p>
          <a:p>
            <a:pPr algn="ctr"/>
            <a:endParaRPr lang="en-US" sz="32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734656"/>
              </p:ext>
            </p:extLst>
          </p:nvPr>
        </p:nvGraphicFramePr>
        <p:xfrm>
          <a:off x="4674972" y="1318054"/>
          <a:ext cx="393895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3" imgW="774364" imgH="241195" progId="Equation.3">
                  <p:embed/>
                </p:oleObj>
              </mc:Choice>
              <mc:Fallback>
                <p:oleObj name="Equation" r:id="rId3" imgW="774364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972" y="1318054"/>
                        <a:ext cx="3938954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029043"/>
              </p:ext>
            </p:extLst>
          </p:nvPr>
        </p:nvGraphicFramePr>
        <p:xfrm>
          <a:off x="4458728" y="3659316"/>
          <a:ext cx="4545223" cy="137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5" imgW="1117115" imgH="342751" progId="Equation.3">
                  <p:embed/>
                </p:oleObj>
              </mc:Choice>
              <mc:Fallback>
                <p:oleObj name="Equation" r:id="rId5" imgW="111711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8728" y="3659316"/>
                        <a:ext cx="4545223" cy="13740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477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07" y="1866815"/>
            <a:ext cx="10515600" cy="4351338"/>
          </a:xfrm>
        </p:spPr>
        <p:txBody>
          <a:bodyPr/>
          <a:lstStyle/>
          <a:p>
            <a:r>
              <a:rPr lang="en-US" dirty="0"/>
              <a:t>Write the symbols for an alpha particle, beta particle, gamma ray, and positron</a:t>
            </a:r>
            <a:r>
              <a:rPr lang="en-US" dirty="0" smtClean="0"/>
              <a:t>.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Alpha particle </a:t>
            </a:r>
            <a:r>
              <a:rPr lang="en-US" altLang="en-US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en-US" altLang="en-US" sz="4000" dirty="0"/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Beta particle </a:t>
            </a:r>
            <a:r>
              <a:rPr lang="en-US" altLang="en-US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endParaRPr lang="en-US" dirty="0"/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Positron = </a:t>
            </a:r>
            <a:endParaRPr lang="en-US" altLang="en-US" b="1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en-US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Gamma </a:t>
            </a:r>
            <a:r>
              <a:rPr lang="en-US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ray </a:t>
            </a:r>
            <a:r>
              <a:rPr lang="en-US" altLang="en-US" b="1" dirty="0" smtClean="0"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endParaRPr lang="en-US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28369" y="2703555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428369" y="3627480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The alpha decay of iridium-174</a:t>
            </a:r>
            <a:endParaRPr lang="en-US" altLang="en-US" sz="3200" dirty="0"/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The beta decay of platinum-199</a:t>
            </a:r>
            <a:endParaRPr lang="en-US" altLang="en-US" sz="3200" dirty="0"/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Positron emission from sulfur-31</a:t>
            </a:r>
            <a:endParaRPr lang="en-US" altLang="en-US" sz="3200" dirty="0"/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en-US" alt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Krypton-76 undergoes electron capture</a:t>
            </a:r>
            <a:endParaRPr lang="en-US" altLang="en-US" sz="3200" dirty="0"/>
          </a:p>
          <a:p>
            <a:endParaRPr lang="en-US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324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12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Properties of Nuclear Radiation</a:t>
            </a:r>
            <a:endParaRPr lang="en-US" dirty="0"/>
          </a:p>
        </p:txBody>
      </p:sp>
      <p:pic>
        <p:nvPicPr>
          <p:cNvPr id="6" name="Content Placeholder 5" descr="02_07_Tab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2"/>
          <a:stretch>
            <a:fillRect/>
          </a:stretch>
        </p:blipFill>
        <p:spPr bwMode="auto">
          <a:xfrm>
            <a:off x="2086892" y="1825625"/>
            <a:ext cx="80182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805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/>
              <a:t>Producing Radioactive Isotopes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57" y="1397258"/>
            <a:ext cx="10515600" cy="4351338"/>
          </a:xfrm>
        </p:spPr>
        <p:txBody>
          <a:bodyPr/>
          <a:lstStyle/>
          <a:p>
            <a:r>
              <a:rPr lang="en-US" dirty="0" smtClean="0"/>
              <a:t>Nuclear Bombardment – shoot a high energy particle at the nucleus of another atom and watch what happens</a:t>
            </a:r>
          </a:p>
          <a:p>
            <a:r>
              <a:rPr lang="en-US" dirty="0" smtClean="0"/>
              <a:t>Transmutation – changing one element to another by shooting a nuclear particle at its nucleus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643361"/>
              </p:ext>
            </p:extLst>
          </p:nvPr>
        </p:nvGraphicFramePr>
        <p:xfrm>
          <a:off x="5955957" y="2842055"/>
          <a:ext cx="4048382" cy="366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3" imgW="1333500" imgH="1206500" progId="Equation.3">
                  <p:embed/>
                </p:oleObj>
              </mc:Choice>
              <mc:Fallback>
                <p:oleObj name="Equation" r:id="rId3" imgW="1333500" imgH="1206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957" y="2842055"/>
                        <a:ext cx="4048382" cy="3669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6042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dirty="0" smtClean="0"/>
              <a:t>Half-Life</a:t>
            </a:r>
            <a:br>
              <a:rPr lang="en-US" alt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81" y="1293340"/>
            <a:ext cx="10900719" cy="5428735"/>
          </a:xfrm>
        </p:spPr>
        <p:txBody>
          <a:bodyPr/>
          <a:lstStyle/>
          <a:p>
            <a:r>
              <a:rPr lang="en-US" altLang="en-US" sz="3200" dirty="0"/>
              <a:t>The </a:t>
            </a:r>
            <a:r>
              <a:rPr lang="en-US" altLang="en-US" sz="3200" b="1" i="1" dirty="0"/>
              <a:t>half-life</a:t>
            </a:r>
            <a:r>
              <a:rPr lang="en-US" altLang="en-US" sz="3200" dirty="0"/>
              <a:t> of an isotope is the time it takes for 50% of the atoms in a radioactive sample to decay. </a:t>
            </a:r>
            <a:endParaRPr lang="en-US" alt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Radioactive </a:t>
            </a:r>
            <a:r>
              <a:rPr lang="en-US" sz="3200" dirty="0"/>
              <a:t>activity is measured by “counting’” the number of disintegrations (per second). </a:t>
            </a:r>
          </a:p>
          <a:p>
            <a:endParaRPr lang="en-US" sz="3200" dirty="0" smtClean="0"/>
          </a:p>
          <a:p>
            <a:r>
              <a:rPr lang="en-US" sz="3200" dirty="0" smtClean="0"/>
              <a:t>The </a:t>
            </a:r>
            <a:r>
              <a:rPr lang="en-US" sz="3200" dirty="0"/>
              <a:t>unit for disintegrations is called a curie (Ci) </a:t>
            </a:r>
            <a:endParaRPr lang="en-US" altLang="en-US" sz="3200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3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Radiation </a:t>
            </a:r>
            <a:r>
              <a:rPr lang="en-US" dirty="0" smtClean="0"/>
              <a:t>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065" y="1944301"/>
            <a:ext cx="7971676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2167" y="285544"/>
            <a:ext cx="9029700" cy="63665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39154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Iodine-131 has half-life of 8 days. If a dose of 200 </a:t>
            </a:r>
            <a:r>
              <a:rPr lang="en-US" sz="3200" dirty="0" err="1"/>
              <a:t>μCi</a:t>
            </a:r>
            <a:r>
              <a:rPr lang="en-US" sz="3200" dirty="0"/>
              <a:t> is given, how much activity remains after 32 days?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How much activity remains after 48 hours? </a:t>
            </a:r>
          </a:p>
          <a:p>
            <a:pPr lvl="1"/>
            <a:r>
              <a:rPr lang="en-US" sz="3200" dirty="0"/>
              <a:t>Tc-99 half-life = 6 hours </a:t>
            </a:r>
            <a:r>
              <a:rPr lang="en-US" sz="3200" dirty="0" smtClean="0"/>
              <a:t> (Dose </a:t>
            </a:r>
            <a:r>
              <a:rPr lang="en-US" sz="3200" dirty="0"/>
              <a:t>= 25 </a:t>
            </a:r>
            <a:r>
              <a:rPr lang="en-US" sz="3200" dirty="0" err="1"/>
              <a:t>mCi</a:t>
            </a:r>
            <a:r>
              <a:rPr lang="en-US" sz="3200" dirty="0"/>
              <a:t> 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0892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Radioisotopes for Medicine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Naturally </a:t>
            </a:r>
            <a:r>
              <a:rPr lang="en-US" dirty="0"/>
              <a:t>occurring radioisotopes have long half-lives. </a:t>
            </a:r>
          </a:p>
          <a:p>
            <a:r>
              <a:rPr lang="en-US" dirty="0" smtClean="0"/>
              <a:t>Medically </a:t>
            </a:r>
            <a:r>
              <a:rPr lang="en-US" dirty="0"/>
              <a:t>useful radioisotopes have shorter half-lives: rapid depletion avoids excess tissue damage.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Medical radioisotopes have two main uses: </a:t>
            </a:r>
          </a:p>
          <a:p>
            <a:r>
              <a:rPr lang="en-US" dirty="0"/>
              <a:t>Diagnosing illness </a:t>
            </a:r>
          </a:p>
          <a:p>
            <a:r>
              <a:rPr lang="en-US" dirty="0"/>
              <a:t>Irradiating tumors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52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676" y="15917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Thyroid Diagnosis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968" y="952413"/>
            <a:ext cx="10515600" cy="5398959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/>
              <a:t>radioactive iodine-123 is injected into the body, the isotope is absorbed by the thyroid gland. </a:t>
            </a:r>
          </a:p>
          <a:p>
            <a:r>
              <a:rPr lang="en-US" dirty="0"/>
              <a:t>The “cold spot” is a tissue region that has low absorption which indicates tissue damage. </a:t>
            </a:r>
          </a:p>
          <a:p>
            <a:r>
              <a:rPr lang="en-US" dirty="0"/>
              <a:t>A “hot spot” often indicates a region of excessive activity such as rapid mitosis indicating a cancerous tissue.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21" y="3575342"/>
            <a:ext cx="7148494" cy="306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29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868" y="0"/>
            <a:ext cx="10515600" cy="1325563"/>
          </a:xfrm>
        </p:spPr>
        <p:txBody>
          <a:bodyPr/>
          <a:lstStyle/>
          <a:p>
            <a:r>
              <a:rPr lang="en-US" dirty="0" smtClean="0"/>
              <a:t>Medical Applications of Radioisotopes</a:t>
            </a:r>
            <a:endParaRPr lang="en-US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2905897" y="5590317"/>
            <a:ext cx="10515600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endParaRPr lang="en-US" dirty="0" smtClean="0"/>
          </a:p>
          <a:p>
            <a:pPr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</a:pPr>
            <a:endParaRPr lang="en-US" dirty="0" smtClean="0"/>
          </a:p>
          <a:p>
            <a:pPr algn="l">
              <a:spcBef>
                <a:spcPct val="50000"/>
              </a:spcBef>
            </a:pPr>
            <a:endParaRPr lang="en-US" dirty="0"/>
          </a:p>
          <a:p>
            <a:pPr algn="l">
              <a:spcBef>
                <a:spcPct val="50000"/>
              </a:spcBef>
            </a:pPr>
            <a:endParaRPr lang="en-US" dirty="0" smtClean="0"/>
          </a:p>
          <a:p>
            <a:pPr algn="l">
              <a:spcBef>
                <a:spcPct val="50000"/>
              </a:spcBef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9200" y="1039612"/>
            <a:ext cx="11043407" cy="193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0650" lvl="2" indent="-533400">
              <a:lnSpc>
                <a:spcPct val="90000"/>
              </a:lnSpc>
            </a:pPr>
            <a:r>
              <a:rPr lang="en-US" sz="3200" dirty="0" smtClean="0"/>
              <a:t>PET – Positron Emission Tomography</a:t>
            </a:r>
          </a:p>
          <a:p>
            <a:pPr marL="1390650" lvl="2" indent="-533400">
              <a:lnSpc>
                <a:spcPct val="90000"/>
              </a:lnSpc>
            </a:pPr>
            <a:r>
              <a:rPr lang="en-US" sz="3200" dirty="0" smtClean="0"/>
              <a:t>Patient fed radio-labeled glucose and it goes to where there is lots of metabolic activity.  This often indicates a region of brain activity.</a:t>
            </a:r>
          </a:p>
        </p:txBody>
      </p:sp>
      <p:pic>
        <p:nvPicPr>
          <p:cNvPr id="6150" name="Picture 6" descr="http://www.mayoclinic.org/~/media/kcms/gbs/patient%20consumer/images/2013/08/26/10/34/my00238_im00356_c7_pet_depressionthu_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525" y="2684478"/>
            <a:ext cx="3711749" cy="371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31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Fusion and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4306"/>
            <a:ext cx="10515600" cy="5333056"/>
          </a:xfrm>
        </p:spPr>
        <p:txBody>
          <a:bodyPr/>
          <a:lstStyle/>
          <a:p>
            <a:r>
              <a:rPr lang="en-US" b="1" dirty="0"/>
              <a:t>nuclear </a:t>
            </a:r>
            <a:r>
              <a:rPr lang="en-US" b="1" dirty="0" smtClean="0"/>
              <a:t>fusion: </a:t>
            </a:r>
            <a:r>
              <a:rPr lang="en-US" dirty="0"/>
              <a:t>small nuclei are combined to form a larger nucleus – this process releases a very large amount of energy, and is the main source of energy in the sun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7" descr="16_Pg549_Un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008" y="2689869"/>
            <a:ext cx="7659727" cy="3718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856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58060" y="1476287"/>
            <a:ext cx="10275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nuclear fission, </a:t>
            </a:r>
            <a:r>
              <a:rPr lang="en-US" sz="2800" dirty="0"/>
              <a:t>large nuclei break apart to form smaller ones, releasing a large amount of energy.  Fission is used in nuclear power plants to generate energy.</a:t>
            </a:r>
            <a:endParaRPr lang="en-US" sz="2800" dirty="0"/>
          </a:p>
        </p:txBody>
      </p:sp>
      <p:pic>
        <p:nvPicPr>
          <p:cNvPr id="8" name="Picture 9" descr="16_Pg547_UnFig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1368" y="2965622"/>
            <a:ext cx="6835329" cy="3616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022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the following as a halogen, noble gas, alkali </a:t>
            </a:r>
            <a:r>
              <a:rPr lang="en-US" dirty="0" err="1"/>
              <a:t>metal,alkali</a:t>
            </a:r>
            <a:r>
              <a:rPr lang="en-US" dirty="0"/>
              <a:t> earth metal, or transition metal.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dirty="0" smtClean="0"/>
              <a:t>   Na   __________________</a:t>
            </a:r>
          </a:p>
          <a:p>
            <a:pPr marL="0" indent="0">
              <a:buNone/>
            </a:pPr>
            <a:r>
              <a:rPr lang="en-US" dirty="0"/>
              <a:t>	  Kr    </a:t>
            </a:r>
            <a:r>
              <a:rPr lang="en-US" dirty="0" smtClean="0"/>
              <a:t>__________________</a:t>
            </a:r>
          </a:p>
          <a:p>
            <a:pPr marL="0" indent="0">
              <a:buNone/>
            </a:pPr>
            <a:r>
              <a:rPr lang="en-US" dirty="0"/>
              <a:t>	  Pt     </a:t>
            </a:r>
            <a:r>
              <a:rPr lang="en-US" dirty="0" smtClean="0"/>
              <a:t>__________________</a:t>
            </a:r>
          </a:p>
          <a:p>
            <a:pPr marL="0" indent="0">
              <a:buNone/>
            </a:pPr>
            <a:r>
              <a:rPr lang="en-US" dirty="0"/>
              <a:t>	  Be     </a:t>
            </a:r>
            <a:r>
              <a:rPr lang="en-US" dirty="0" smtClean="0"/>
              <a:t>__________________</a:t>
            </a:r>
          </a:p>
          <a:p>
            <a:pPr marL="0" indent="0">
              <a:buNone/>
            </a:pPr>
            <a:r>
              <a:rPr lang="en-US" dirty="0"/>
              <a:t>	  </a:t>
            </a:r>
            <a:r>
              <a:rPr lang="en-US" dirty="0" smtClean="0"/>
              <a:t>Cl      __________________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5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05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32" y="974253"/>
            <a:ext cx="5974988" cy="520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9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9" name="Content Placeholder 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657" y="2306595"/>
            <a:ext cx="10259088" cy="36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g04_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26407"/>
            <a:ext cx="914400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585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Metallic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102" y="1504349"/>
            <a:ext cx="10515600" cy="4351338"/>
          </a:xfrm>
        </p:spPr>
        <p:txBody>
          <a:bodyPr/>
          <a:lstStyle/>
          <a:p>
            <a:r>
              <a:rPr lang="en-US" sz="3200" dirty="0" smtClean="0"/>
              <a:t>Metal – shiny, high density, high melting point, great conductor of heat and electricity</a:t>
            </a:r>
          </a:p>
          <a:p>
            <a:endParaRPr lang="en-US" sz="3200" dirty="0" smtClean="0"/>
          </a:p>
          <a:p>
            <a:r>
              <a:rPr lang="en-US" sz="3200" dirty="0" smtClean="0"/>
              <a:t>Non-metal – dull, low density, low melting point, not good conductor of heat and electricity</a:t>
            </a:r>
          </a:p>
          <a:p>
            <a:endParaRPr lang="en-US" sz="3200" dirty="0" smtClean="0"/>
          </a:p>
          <a:p>
            <a:r>
              <a:rPr lang="en-US" sz="3200" dirty="0" smtClean="0"/>
              <a:t>Semi-metal – metal-like in appearance and has properties that are between that of a metal and a non-metal.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8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03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Atoms are  composed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43" y="1133646"/>
            <a:ext cx="10515600" cy="4970591"/>
          </a:xfrm>
        </p:spPr>
        <p:txBody>
          <a:bodyPr/>
          <a:lstStyle/>
          <a:p>
            <a:r>
              <a:rPr lang="en-US" b="1" dirty="0"/>
              <a:t>All matter is composed of the same basic building </a:t>
            </a:r>
            <a:r>
              <a:rPr lang="en-US" b="1" dirty="0" smtClean="0"/>
              <a:t>Blocks</a:t>
            </a:r>
            <a:r>
              <a:rPr lang="en-US" b="1" dirty="0"/>
              <a:t>, particles called </a:t>
            </a:r>
            <a:r>
              <a:rPr lang="en-US" b="1" dirty="0" smtClean="0"/>
              <a:t>atoms.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974055"/>
              </p:ext>
            </p:extLst>
          </p:nvPr>
        </p:nvGraphicFramePr>
        <p:xfrm>
          <a:off x="1577546" y="2231682"/>
          <a:ext cx="7830065" cy="4197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7918920" imgH="4095720" progId="Word.Document.8">
                  <p:embed/>
                </p:oleObj>
              </mc:Choice>
              <mc:Fallback>
                <p:oleObj name="Document" r:id="rId3" imgW="7918920" imgH="40957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546" y="2231682"/>
                        <a:ext cx="7830065" cy="41974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329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829</Words>
  <Application>Microsoft Office PowerPoint</Application>
  <PresentationFormat>Widescreen</PresentationFormat>
  <Paragraphs>160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Document</vt:lpstr>
      <vt:lpstr>Equation</vt:lpstr>
      <vt:lpstr>Microsoft Equation 3.0</vt:lpstr>
      <vt:lpstr>Chapter 1 and 2  Atoms, Periodic table and Radioactivity </vt:lpstr>
      <vt:lpstr>Atoms and the Periodic Table </vt:lpstr>
      <vt:lpstr>PowerPoint Presentation</vt:lpstr>
      <vt:lpstr>Practice</vt:lpstr>
      <vt:lpstr>PowerPoint Presentation</vt:lpstr>
      <vt:lpstr>Practice</vt:lpstr>
      <vt:lpstr>PowerPoint Presentation</vt:lpstr>
      <vt:lpstr>Metallic characters</vt:lpstr>
      <vt:lpstr>Atoms are  composed of</vt:lpstr>
      <vt:lpstr>Structure of the Atom</vt:lpstr>
      <vt:lpstr>Atomic Notation</vt:lpstr>
      <vt:lpstr>Practice</vt:lpstr>
      <vt:lpstr>Isotopes</vt:lpstr>
      <vt:lpstr>Atomic Mass</vt:lpstr>
      <vt:lpstr>Calculating the Average Atomic Mass From the Isotopes of Neon</vt:lpstr>
      <vt:lpstr>Radioactivity</vt:lpstr>
      <vt:lpstr>Types of Radiation </vt:lpstr>
      <vt:lpstr>Alpha Emission </vt:lpstr>
      <vt:lpstr>Practice</vt:lpstr>
      <vt:lpstr>Beta emission  </vt:lpstr>
      <vt:lpstr>Practice</vt:lpstr>
      <vt:lpstr>positron emission </vt:lpstr>
      <vt:lpstr>PowerPoint Presentation</vt:lpstr>
      <vt:lpstr>Practice</vt:lpstr>
      <vt:lpstr>Practice</vt:lpstr>
      <vt:lpstr>Properties of Nuclear Radiation</vt:lpstr>
      <vt:lpstr>Producing Radioactive Isotopes </vt:lpstr>
      <vt:lpstr>Half-Life </vt:lpstr>
      <vt:lpstr>Radiation Units</vt:lpstr>
      <vt:lpstr>Practice</vt:lpstr>
      <vt:lpstr>Radioisotopes for Medicine </vt:lpstr>
      <vt:lpstr>Thyroid Diagnosis  </vt:lpstr>
      <vt:lpstr>Medical Applications of Radioisotopes</vt:lpstr>
      <vt:lpstr>Fusion and Fission</vt:lpstr>
      <vt:lpstr>Fission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and 2</dc:title>
  <dc:creator>Martin Larter</dc:creator>
  <cp:lastModifiedBy>Martin Larter</cp:lastModifiedBy>
  <cp:revision>27</cp:revision>
  <dcterms:created xsi:type="dcterms:W3CDTF">2017-01-14T00:13:20Z</dcterms:created>
  <dcterms:modified xsi:type="dcterms:W3CDTF">2017-01-28T20:49:30Z</dcterms:modified>
</cp:coreProperties>
</file>